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7"/>
  </p:notesMasterIdLst>
  <p:sldIdLst>
    <p:sldId id="259" r:id="rId2"/>
    <p:sldId id="256" r:id="rId3"/>
    <p:sldId id="257" r:id="rId4"/>
    <p:sldId id="258" r:id="rId5"/>
    <p:sldId id="260" r:id="rId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64273" autoAdjust="0"/>
  </p:normalViewPr>
  <p:slideViewPr>
    <p:cSldViewPr snapToGrid="0">
      <p:cViewPr varScale="1">
        <p:scale>
          <a:sx n="48" d="100"/>
          <a:sy n="48" d="100"/>
        </p:scale>
        <p:origin x="936" y="4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notesMaster" Target="notesMasters/notesMaster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ableStyles" Target="tableStyles.xml"/><Relationship Id="rId5" Type="http://schemas.openxmlformats.org/officeDocument/2006/relationships/slide" Target="slides/slide4.xml"/><Relationship Id="rId10"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8F93CD8-7C13-4B71-B1FB-7ABCFD4B86E9}" type="datetimeFigureOut">
              <a:rPr lang="en-US" smtClean="0"/>
              <a:t>3/12/2020</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294CCE9-E6B6-4FE0-820F-010D04DB6E6A}" type="slidenum">
              <a:rPr lang="en-US" smtClean="0"/>
              <a:t>‹#›</a:t>
            </a:fld>
            <a:endParaRPr lang="en-US"/>
          </a:p>
        </p:txBody>
      </p:sp>
    </p:spTree>
    <p:extLst>
      <p:ext uri="{BB962C8B-B14F-4D97-AF65-F5344CB8AC3E}">
        <p14:creationId xmlns:p14="http://schemas.microsoft.com/office/powerpoint/2010/main" val="338686403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D294CCE9-E6B6-4FE0-820F-010D04DB6E6A}" type="slidenum">
              <a:rPr lang="en-US" smtClean="0"/>
              <a:t>1</a:t>
            </a:fld>
            <a:endParaRPr lang="en-US"/>
          </a:p>
        </p:txBody>
      </p:sp>
    </p:spTree>
    <p:extLst>
      <p:ext uri="{BB962C8B-B14F-4D97-AF65-F5344CB8AC3E}">
        <p14:creationId xmlns:p14="http://schemas.microsoft.com/office/powerpoint/2010/main" val="363481881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The process of developing improvement capability is vital in boosting organizational performance in healthcare organizations. It is important to note that the practice must be executed within the limits of the unit's systems and is done purposely to improve care performance and quality.  To have enhanced capability, a facility should advocate for boosting core competencies of staff within a healthcare unit concerning ISO accreditation (</a:t>
            </a:r>
            <a:r>
              <a:rPr lang="en-US" sz="1200" kern="1200" dirty="0" err="1" smtClean="0">
                <a:solidFill>
                  <a:schemeClr val="tx1"/>
                </a:solidFill>
                <a:effectLst/>
                <a:latin typeface="+mn-lt"/>
                <a:ea typeface="+mn-ea"/>
                <a:cs typeface="+mn-cs"/>
              </a:rPr>
              <a:t>Weheba</a:t>
            </a:r>
            <a:r>
              <a:rPr lang="en-US" sz="1200" kern="1200" dirty="0" smtClean="0">
                <a:solidFill>
                  <a:schemeClr val="tx1"/>
                </a:solidFill>
                <a:effectLst/>
                <a:latin typeface="+mn-lt"/>
                <a:ea typeface="+mn-ea"/>
                <a:cs typeface="+mn-cs"/>
              </a:rPr>
              <a:t>, Cure &amp; Toy, 2018). Besides, developing technical skills of clinical staff is vital in attaining improved capability as well as performance. Importantly, healthcare facilities should integrate world standard processes into their service provision. </a:t>
            </a:r>
            <a:endParaRPr lang="en-US" dirty="0"/>
          </a:p>
        </p:txBody>
      </p:sp>
      <p:sp>
        <p:nvSpPr>
          <p:cNvPr id="4" name="Slide Number Placeholder 3"/>
          <p:cNvSpPr>
            <a:spLocks noGrp="1"/>
          </p:cNvSpPr>
          <p:nvPr>
            <p:ph type="sldNum" sz="quarter" idx="10"/>
          </p:nvPr>
        </p:nvSpPr>
        <p:spPr/>
        <p:txBody>
          <a:bodyPr/>
          <a:lstStyle/>
          <a:p>
            <a:fld id="{D294CCE9-E6B6-4FE0-820F-010D04DB6E6A}" type="slidenum">
              <a:rPr lang="en-US" smtClean="0"/>
              <a:t>2</a:t>
            </a:fld>
            <a:endParaRPr lang="en-US"/>
          </a:p>
        </p:txBody>
      </p:sp>
    </p:spTree>
    <p:extLst>
      <p:ext uri="{BB962C8B-B14F-4D97-AF65-F5344CB8AC3E}">
        <p14:creationId xmlns:p14="http://schemas.microsoft.com/office/powerpoint/2010/main" val="267520748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 JCH metrics are used in the Joint Commission healthcare organization to improve the national safety of the patient. Besides, the National Quality Forum (NFQ) utilizes its quality standards to validate new development while attending to the patient’s needs. On its part, the Centers for Medicare &amp; Medicaid Services uses a quality indicator to measure standards of care provided to patients (</a:t>
            </a:r>
            <a:r>
              <a:rPr lang="en-US" sz="1200" kern="1200" dirty="0" err="1" smtClean="0">
                <a:solidFill>
                  <a:schemeClr val="tx1"/>
                </a:solidFill>
                <a:effectLst/>
                <a:latin typeface="+mn-lt"/>
                <a:ea typeface="+mn-ea"/>
                <a:cs typeface="+mn-cs"/>
              </a:rPr>
              <a:t>Talib</a:t>
            </a:r>
            <a:r>
              <a:rPr lang="en-US" sz="1200" kern="1200" dirty="0" smtClean="0">
                <a:solidFill>
                  <a:schemeClr val="tx1"/>
                </a:solidFill>
                <a:effectLst/>
                <a:latin typeface="+mn-lt"/>
                <a:ea typeface="+mn-ea"/>
                <a:cs typeface="+mn-cs"/>
              </a:rPr>
              <a:t> &amp; Rahman, 2016). AHR quality indicators are used by the Agency for Healthcare Research and Quality to aid in providing acute care. Also, American Medical metrics are used in American Medical Center to provide quality measures on ambulatory patient care (</a:t>
            </a:r>
            <a:r>
              <a:rPr lang="en-US" sz="1200" kern="1200" dirty="0" err="1" smtClean="0">
                <a:solidFill>
                  <a:schemeClr val="tx1"/>
                </a:solidFill>
                <a:effectLst/>
                <a:latin typeface="+mn-lt"/>
                <a:ea typeface="+mn-ea"/>
                <a:cs typeface="+mn-cs"/>
              </a:rPr>
              <a:t>Weheba</a:t>
            </a:r>
            <a:r>
              <a:rPr lang="en-US" sz="1200" kern="1200" dirty="0" smtClean="0">
                <a:solidFill>
                  <a:schemeClr val="tx1"/>
                </a:solidFill>
                <a:effectLst/>
                <a:latin typeface="+mn-lt"/>
                <a:ea typeface="+mn-ea"/>
                <a:cs typeface="+mn-cs"/>
              </a:rPr>
              <a:t>, Cure &amp; Toy, 2018). Quality metrics are as well applied in the National Committee for Quality Assurance (NCQA) to provide comprehensive data and information to patients.</a:t>
            </a:r>
          </a:p>
          <a:p>
            <a:r>
              <a:rPr lang="en-US" sz="1200" kern="1200" dirty="0" smtClean="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D294CCE9-E6B6-4FE0-820F-010D04DB6E6A}" type="slidenum">
              <a:rPr lang="en-US" smtClean="0"/>
              <a:t>3</a:t>
            </a:fld>
            <a:endParaRPr lang="en-US"/>
          </a:p>
        </p:txBody>
      </p:sp>
    </p:spTree>
    <p:extLst>
      <p:ext uri="{BB962C8B-B14F-4D97-AF65-F5344CB8AC3E}">
        <p14:creationId xmlns:p14="http://schemas.microsoft.com/office/powerpoint/2010/main" val="368407790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Notably, transformational improvement is pivotal in enhancing the performance of a healthcare facility. The facility’s operations can be transformed through shaping the expertise of the top management, which would, in turn, guide the subordinate staff in improving the unit’s performance (</a:t>
            </a:r>
            <a:r>
              <a:rPr lang="en-US" sz="1200" kern="1200" dirty="0" err="1" smtClean="0">
                <a:solidFill>
                  <a:schemeClr val="tx1"/>
                </a:solidFill>
                <a:effectLst/>
                <a:latin typeface="+mn-lt"/>
                <a:ea typeface="+mn-ea"/>
                <a:cs typeface="+mn-cs"/>
              </a:rPr>
              <a:t>Talib</a:t>
            </a:r>
            <a:r>
              <a:rPr lang="en-US" sz="1200" kern="1200" dirty="0" smtClean="0">
                <a:solidFill>
                  <a:schemeClr val="tx1"/>
                </a:solidFill>
                <a:effectLst/>
                <a:latin typeface="+mn-lt"/>
                <a:ea typeface="+mn-ea"/>
                <a:cs typeface="+mn-cs"/>
              </a:rPr>
              <a:t> &amp; Rahman, 2016). Additionally, clinical leaders should be continuously engaged to impact the performance of other nurses positively. The top managers should instigate leaders to form multidisciplinary teams in formulating solution designs (</a:t>
            </a:r>
            <a:r>
              <a:rPr lang="en-US" sz="1200" kern="1200" dirty="0" err="1" smtClean="0">
                <a:solidFill>
                  <a:schemeClr val="tx1"/>
                </a:solidFill>
                <a:effectLst/>
                <a:latin typeface="+mn-lt"/>
                <a:ea typeface="+mn-ea"/>
                <a:cs typeface="+mn-cs"/>
              </a:rPr>
              <a:t>Talib</a:t>
            </a:r>
            <a:r>
              <a:rPr lang="en-US" sz="1200" kern="1200" dirty="0" smtClean="0">
                <a:solidFill>
                  <a:schemeClr val="tx1"/>
                </a:solidFill>
                <a:effectLst/>
                <a:latin typeface="+mn-lt"/>
                <a:ea typeface="+mn-ea"/>
                <a:cs typeface="+mn-cs"/>
              </a:rPr>
              <a:t> &amp; Rahman, 2016). Overly, the entire clinical team should advocate for patient-centered care in a bid to realize transformational improvement. </a:t>
            </a:r>
            <a:endParaRPr lang="en-US" dirty="0"/>
          </a:p>
        </p:txBody>
      </p:sp>
      <p:sp>
        <p:nvSpPr>
          <p:cNvPr id="4" name="Slide Number Placeholder 3"/>
          <p:cNvSpPr>
            <a:spLocks noGrp="1"/>
          </p:cNvSpPr>
          <p:nvPr>
            <p:ph type="sldNum" sz="quarter" idx="10"/>
          </p:nvPr>
        </p:nvSpPr>
        <p:spPr/>
        <p:txBody>
          <a:bodyPr/>
          <a:lstStyle/>
          <a:p>
            <a:fld id="{D294CCE9-E6B6-4FE0-820F-010D04DB6E6A}" type="slidenum">
              <a:rPr lang="en-US" smtClean="0"/>
              <a:t>4</a:t>
            </a:fld>
            <a:endParaRPr lang="en-US"/>
          </a:p>
        </p:txBody>
      </p:sp>
    </p:spTree>
    <p:extLst>
      <p:ext uri="{BB962C8B-B14F-4D97-AF65-F5344CB8AC3E}">
        <p14:creationId xmlns:p14="http://schemas.microsoft.com/office/powerpoint/2010/main" val="41733370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US"/>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90BC5B6D-75FF-43FD-ADC3-1E776016D0F1}" type="datetimeFigureOut">
              <a:rPr lang="en-US" smtClean="0"/>
              <a:t>3/12/2020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E12FB21-282C-4B52-8855-D7EFC28B65D4}" type="slidenum">
              <a:rPr lang="en-US" smtClean="0"/>
              <a:t>‹#›</a:t>
            </a:fld>
            <a:endParaRPr lang="en-US"/>
          </a:p>
        </p:txBody>
      </p:sp>
    </p:spTree>
    <p:extLst>
      <p:ext uri="{BB962C8B-B14F-4D97-AF65-F5344CB8AC3E}">
        <p14:creationId xmlns:p14="http://schemas.microsoft.com/office/powerpoint/2010/main" val="239875730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90BC5B6D-75FF-43FD-ADC3-1E776016D0F1}" type="datetimeFigureOut">
              <a:rPr lang="en-US" smtClean="0"/>
              <a:t>3/12/2020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E12FB21-282C-4B52-8855-D7EFC28B65D4}" type="slidenum">
              <a:rPr lang="en-US" smtClean="0"/>
              <a:t>‹#›</a:t>
            </a:fld>
            <a:endParaRPr lang="en-US"/>
          </a:p>
        </p:txBody>
      </p:sp>
    </p:spTree>
    <p:extLst>
      <p:ext uri="{BB962C8B-B14F-4D97-AF65-F5344CB8AC3E}">
        <p14:creationId xmlns:p14="http://schemas.microsoft.com/office/powerpoint/2010/main" val="222488130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US"/>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90BC5B6D-75FF-43FD-ADC3-1E776016D0F1}" type="datetimeFigureOut">
              <a:rPr lang="en-US" smtClean="0"/>
              <a:t>3/12/2020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E12FB21-282C-4B52-8855-D7EFC28B65D4}" type="slidenum">
              <a:rPr lang="en-US" smtClean="0"/>
              <a:t>‹#›</a:t>
            </a:fld>
            <a:endParaRPr lang="en-US"/>
          </a:p>
        </p:txBody>
      </p:sp>
    </p:spTree>
    <p:extLst>
      <p:ext uri="{BB962C8B-B14F-4D97-AF65-F5344CB8AC3E}">
        <p14:creationId xmlns:p14="http://schemas.microsoft.com/office/powerpoint/2010/main" val="253497130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838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72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90BC5B6D-75FF-43FD-ADC3-1E776016D0F1}" type="datetimeFigureOut">
              <a:rPr lang="en-US" smtClean="0"/>
              <a:t>3/12/2020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E12FB21-282C-4B52-8855-D7EFC28B65D4}" type="slidenum">
              <a:rPr lang="en-US" smtClean="0"/>
              <a:t>‹#›</a:t>
            </a:fld>
            <a:endParaRPr lang="en-US"/>
          </a:p>
        </p:txBody>
      </p:sp>
    </p:spTree>
    <p:extLst>
      <p:ext uri="{BB962C8B-B14F-4D97-AF65-F5344CB8AC3E}">
        <p14:creationId xmlns:p14="http://schemas.microsoft.com/office/powerpoint/2010/main" val="272826912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90BC5B6D-75FF-43FD-ADC3-1E776016D0F1}" type="datetimeFigureOut">
              <a:rPr lang="en-US" smtClean="0"/>
              <a:t>3/12/2020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2E12FB21-282C-4B52-8855-D7EFC28B65D4}" type="slidenum">
              <a:rPr lang="en-US" smtClean="0"/>
              <a:t>‹#›</a:t>
            </a:fld>
            <a:endParaRPr lang="en-US"/>
          </a:p>
        </p:txBody>
      </p:sp>
    </p:spTree>
    <p:extLst>
      <p:ext uri="{BB962C8B-B14F-4D97-AF65-F5344CB8AC3E}">
        <p14:creationId xmlns:p14="http://schemas.microsoft.com/office/powerpoint/2010/main" val="24486267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90BC5B6D-75FF-43FD-ADC3-1E776016D0F1}" type="datetimeFigureOut">
              <a:rPr lang="en-US" smtClean="0"/>
              <a:t>3/12/2020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2E12FB21-282C-4B52-8855-D7EFC28B65D4}" type="slidenum">
              <a:rPr lang="en-US" smtClean="0"/>
              <a:t>‹#›</a:t>
            </a:fld>
            <a:endParaRPr lang="en-US"/>
          </a:p>
        </p:txBody>
      </p:sp>
    </p:spTree>
    <p:extLst>
      <p:ext uri="{BB962C8B-B14F-4D97-AF65-F5344CB8AC3E}">
        <p14:creationId xmlns:p14="http://schemas.microsoft.com/office/powerpoint/2010/main" val="398409651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0BC5B6D-75FF-43FD-ADC3-1E776016D0F1}" type="datetimeFigureOut">
              <a:rPr lang="en-US" smtClean="0"/>
              <a:t>3/12/2020</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2E12FB21-282C-4B52-8855-D7EFC28B65D4}" type="slidenum">
              <a:rPr lang="en-US" smtClean="0"/>
              <a:t>‹#›</a:t>
            </a:fld>
            <a:endParaRPr lang="en-US"/>
          </a:p>
        </p:txBody>
      </p:sp>
    </p:spTree>
    <p:extLst>
      <p:ext uri="{BB962C8B-B14F-4D97-AF65-F5344CB8AC3E}">
        <p14:creationId xmlns:p14="http://schemas.microsoft.com/office/powerpoint/2010/main" val="381468931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90BC5B6D-75FF-43FD-ADC3-1E776016D0F1}" type="datetimeFigureOut">
              <a:rPr lang="en-US" smtClean="0"/>
              <a:t>3/12/2020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E12FB21-282C-4B52-8855-D7EFC28B65D4}" type="slidenum">
              <a:rPr lang="en-US" smtClean="0"/>
              <a:t>‹#›</a:t>
            </a:fld>
            <a:endParaRPr lang="en-US"/>
          </a:p>
        </p:txBody>
      </p:sp>
    </p:spTree>
    <p:extLst>
      <p:ext uri="{BB962C8B-B14F-4D97-AF65-F5344CB8AC3E}">
        <p14:creationId xmlns:p14="http://schemas.microsoft.com/office/powerpoint/2010/main" val="268163625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90BC5B6D-75FF-43FD-ADC3-1E776016D0F1}" type="datetimeFigureOut">
              <a:rPr lang="en-US" smtClean="0"/>
              <a:t>3/12/2020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E12FB21-282C-4B52-8855-D7EFC28B65D4}" type="slidenum">
              <a:rPr lang="en-US" smtClean="0"/>
              <a:t>‹#›</a:t>
            </a:fld>
            <a:endParaRPr lang="en-US"/>
          </a:p>
        </p:txBody>
      </p:sp>
    </p:spTree>
    <p:extLst>
      <p:ext uri="{BB962C8B-B14F-4D97-AF65-F5344CB8AC3E}">
        <p14:creationId xmlns:p14="http://schemas.microsoft.com/office/powerpoint/2010/main" val="93450778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90BC5B6D-75FF-43FD-ADC3-1E776016D0F1}" type="datetimeFigureOut">
              <a:rPr lang="en-US" smtClean="0"/>
              <a:t>3/12/2020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E12FB21-282C-4B52-8855-D7EFC28B65D4}" type="slidenum">
              <a:rPr lang="en-US" smtClean="0"/>
              <a:t>‹#›</a:t>
            </a:fld>
            <a:endParaRPr lang="en-US"/>
          </a:p>
        </p:txBody>
      </p:sp>
    </p:spTree>
    <p:extLst>
      <p:ext uri="{BB962C8B-B14F-4D97-AF65-F5344CB8AC3E}">
        <p14:creationId xmlns:p14="http://schemas.microsoft.com/office/powerpoint/2010/main" val="252772749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90BC5B6D-75FF-43FD-ADC3-1E776016D0F1}" type="datetimeFigureOut">
              <a:rPr lang="en-US" smtClean="0"/>
              <a:t>3/12/2020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E12FB21-282C-4B52-8855-D7EFC28B65D4}" type="slidenum">
              <a:rPr lang="en-US" smtClean="0"/>
              <a:t>‹#›</a:t>
            </a:fld>
            <a:endParaRPr lang="en-US"/>
          </a:p>
        </p:txBody>
      </p:sp>
    </p:spTree>
    <p:extLst>
      <p:ext uri="{BB962C8B-B14F-4D97-AF65-F5344CB8AC3E}">
        <p14:creationId xmlns:p14="http://schemas.microsoft.com/office/powerpoint/2010/main" val="92421519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0BC5B6D-75FF-43FD-ADC3-1E776016D0F1}" type="datetimeFigureOut">
              <a:rPr lang="en-US" smtClean="0"/>
              <a:t>3/12/2020</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E12FB21-282C-4B52-8855-D7EFC28B65D4}" type="slidenum">
              <a:rPr lang="en-US" smtClean="0"/>
              <a:t>‹#›</a:t>
            </a:fld>
            <a:endParaRPr lang="en-US"/>
          </a:p>
        </p:txBody>
      </p:sp>
    </p:spTree>
    <p:extLst>
      <p:ext uri="{BB962C8B-B14F-4D97-AF65-F5344CB8AC3E}">
        <p14:creationId xmlns:p14="http://schemas.microsoft.com/office/powerpoint/2010/main" val="3898639448"/>
      </p:ext>
    </p:extLst>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212574" y="3637722"/>
            <a:ext cx="8998226" cy="715618"/>
          </a:xfrm>
        </p:spPr>
        <p:txBody>
          <a:bodyPr>
            <a:normAutofit/>
          </a:bodyPr>
          <a:lstStyle/>
          <a:p>
            <a:r>
              <a:rPr lang="en-US" sz="3600" i="1" dirty="0" smtClean="0">
                <a:latin typeface="Times New Roman" panose="02020603050405020304" pitchFamily="18" charset="0"/>
                <a:cs typeface="Times New Roman" panose="02020603050405020304" pitchFamily="18" charset="0"/>
              </a:rPr>
              <a:t>Performance Improvement </a:t>
            </a:r>
            <a:endParaRPr lang="en-US" sz="3600" i="1" dirty="0">
              <a:latin typeface="Times New Roman" panose="02020603050405020304" pitchFamily="18" charset="0"/>
              <a:cs typeface="Times New Roman" panose="02020603050405020304" pitchFamily="18" charset="0"/>
            </a:endParaRPr>
          </a:p>
        </p:txBody>
      </p:sp>
      <p:sp>
        <p:nvSpPr>
          <p:cNvPr id="3" name="Subtitle 2"/>
          <p:cNvSpPr>
            <a:spLocks noGrp="1"/>
          </p:cNvSpPr>
          <p:nvPr>
            <p:ph type="subTitle" idx="1"/>
          </p:nvPr>
        </p:nvSpPr>
        <p:spPr>
          <a:xfrm rot="10800000" flipV="1">
            <a:off x="1212574" y="954156"/>
            <a:ext cx="8865704" cy="2093179"/>
          </a:xfrm>
        </p:spPr>
        <p:txBody>
          <a:bodyPr>
            <a:normAutofit/>
          </a:bodyPr>
          <a:lstStyle/>
          <a:p>
            <a:endParaRPr lang="en-US" sz="3600" dirty="0" smtClean="0">
              <a:latin typeface="Times New Roman" panose="02020603050405020304" pitchFamily="18" charset="0"/>
              <a:cs typeface="Times New Roman" panose="02020603050405020304" pitchFamily="18" charset="0"/>
            </a:endParaRPr>
          </a:p>
          <a:p>
            <a:endParaRPr lang="en-US" sz="3600" dirty="0">
              <a:latin typeface="Times New Roman" panose="02020603050405020304" pitchFamily="18" charset="0"/>
              <a:cs typeface="Times New Roman" panose="02020603050405020304" pitchFamily="18" charset="0"/>
            </a:endParaRPr>
          </a:p>
          <a:p>
            <a:r>
              <a:rPr lang="en-US" sz="3600" dirty="0" smtClean="0">
                <a:latin typeface="Times New Roman" panose="02020603050405020304" pitchFamily="18" charset="0"/>
                <a:cs typeface="Times New Roman" panose="02020603050405020304" pitchFamily="18" charset="0"/>
              </a:rPr>
              <a:t>Healthcare Organizations </a:t>
            </a:r>
            <a:endParaRPr lang="en-US" sz="3600" dirty="0"/>
          </a:p>
        </p:txBody>
      </p:sp>
    </p:spTree>
    <p:extLst>
      <p:ext uri="{BB962C8B-B14F-4D97-AF65-F5344CB8AC3E}">
        <p14:creationId xmlns:p14="http://schemas.microsoft.com/office/powerpoint/2010/main" val="256790966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583139" y="245660"/>
            <a:ext cx="8284192" cy="1214650"/>
          </a:xfrm>
        </p:spPr>
        <p:txBody>
          <a:bodyPr>
            <a:normAutofit fontScale="90000"/>
          </a:bodyPr>
          <a:lstStyle/>
          <a:p>
            <a:r>
              <a:rPr lang="en-US" sz="4000" dirty="0">
                <a:latin typeface="Times New Roman" panose="02020603050405020304" pitchFamily="18" charset="0"/>
                <a:cs typeface="Times New Roman" panose="02020603050405020304" pitchFamily="18" charset="0"/>
              </a:rPr>
              <a:t>Development of improvement </a:t>
            </a:r>
            <a:r>
              <a:rPr lang="en-US" dirty="0"/>
              <a:t/>
            </a:r>
            <a:br>
              <a:rPr lang="en-US" dirty="0"/>
            </a:br>
            <a:endParaRPr lang="en-US" dirty="0"/>
          </a:p>
        </p:txBody>
      </p:sp>
      <p:sp>
        <p:nvSpPr>
          <p:cNvPr id="3" name="Subtitle 2"/>
          <p:cNvSpPr>
            <a:spLocks noGrp="1"/>
          </p:cNvSpPr>
          <p:nvPr>
            <p:ph type="subTitle" idx="1"/>
          </p:nvPr>
        </p:nvSpPr>
        <p:spPr>
          <a:xfrm>
            <a:off x="1214651" y="1105469"/>
            <a:ext cx="9758149" cy="4152331"/>
          </a:xfrm>
        </p:spPr>
        <p:txBody>
          <a:bodyPr/>
          <a:lstStyle/>
          <a:p>
            <a:pPr marL="342900" indent="-342900" algn="l">
              <a:buFont typeface="Arial" panose="020B0604020202020204" pitchFamily="34" charset="0"/>
              <a:buChar char="•"/>
            </a:pPr>
            <a:r>
              <a:rPr lang="en-US" dirty="0">
                <a:latin typeface="Times New Roman" panose="02020603050405020304" pitchFamily="18" charset="0"/>
                <a:cs typeface="Times New Roman" panose="02020603050405020304" pitchFamily="18" charset="0"/>
              </a:rPr>
              <a:t>It is conducted purposely to improve care performance and quality  </a:t>
            </a:r>
          </a:p>
          <a:p>
            <a:pPr marL="342900" indent="-342900" algn="l">
              <a:buFont typeface="Arial" panose="020B0604020202020204" pitchFamily="34" charset="0"/>
              <a:buChar char="•"/>
            </a:pPr>
            <a:r>
              <a:rPr lang="en-US" dirty="0">
                <a:latin typeface="Times New Roman" panose="02020603050405020304" pitchFamily="18" charset="0"/>
                <a:cs typeface="Times New Roman" panose="02020603050405020304" pitchFamily="18" charset="0"/>
              </a:rPr>
              <a:t>It is done within healthcare provider facilities and systems </a:t>
            </a:r>
          </a:p>
          <a:p>
            <a:pPr marL="342900" indent="-342900" algn="l">
              <a:buFont typeface="Arial" panose="020B0604020202020204" pitchFamily="34" charset="0"/>
              <a:buChar char="•"/>
            </a:pPr>
            <a:r>
              <a:rPr lang="en-US" dirty="0">
                <a:latin typeface="Times New Roman" panose="02020603050405020304" pitchFamily="18" charset="0"/>
                <a:cs typeface="Times New Roman" panose="02020603050405020304" pitchFamily="18" charset="0"/>
              </a:rPr>
              <a:t>Done by boosting the core competencies of staff within a healthcare unit concerning ISO accreditation.</a:t>
            </a:r>
          </a:p>
          <a:p>
            <a:pPr marL="342900" indent="-342900" algn="l">
              <a:buFont typeface="Arial" panose="020B0604020202020204" pitchFamily="34" charset="0"/>
              <a:buChar char="•"/>
            </a:pPr>
            <a:r>
              <a:rPr lang="en-US" dirty="0">
                <a:latin typeface="Times New Roman" panose="02020603050405020304" pitchFamily="18" charset="0"/>
                <a:cs typeface="Times New Roman" panose="02020603050405020304" pitchFamily="18" charset="0"/>
              </a:rPr>
              <a:t>The organization focuses on developing technical skills of clinical staff through training </a:t>
            </a:r>
          </a:p>
          <a:p>
            <a:pPr marL="342900" indent="-342900" algn="l">
              <a:buFont typeface="Arial" panose="020B0604020202020204" pitchFamily="34" charset="0"/>
              <a:buChar char="•"/>
            </a:pPr>
            <a:r>
              <a:rPr lang="en-US" dirty="0">
                <a:latin typeface="Times New Roman" panose="02020603050405020304" pitchFamily="18" charset="0"/>
                <a:cs typeface="Times New Roman" panose="02020603050405020304" pitchFamily="18" charset="0"/>
              </a:rPr>
              <a:t>Uses healthcare world processes and innovation</a:t>
            </a:r>
          </a:p>
          <a:p>
            <a:pPr algn="l"/>
            <a:endParaRPr lang="en-US" dirty="0"/>
          </a:p>
        </p:txBody>
      </p:sp>
    </p:spTree>
    <p:extLst>
      <p:ext uri="{BB962C8B-B14F-4D97-AF65-F5344CB8AC3E}">
        <p14:creationId xmlns:p14="http://schemas.microsoft.com/office/powerpoint/2010/main" val="101630006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6"/>
            <a:ext cx="10515600" cy="631162"/>
          </a:xfrm>
        </p:spPr>
        <p:txBody>
          <a:bodyPr>
            <a:normAutofit/>
          </a:bodyPr>
          <a:lstStyle/>
          <a:p>
            <a:r>
              <a:rPr lang="en-US" sz="3600" dirty="0">
                <a:latin typeface="Times New Roman" panose="02020603050405020304" pitchFamily="18" charset="0"/>
                <a:cs typeface="Times New Roman" panose="02020603050405020304" pitchFamily="18" charset="0"/>
              </a:rPr>
              <a:t>Metrics for measuring quality dimensions</a:t>
            </a:r>
          </a:p>
        </p:txBody>
      </p:sp>
      <p:sp>
        <p:nvSpPr>
          <p:cNvPr id="3" name="Content Placeholder 2"/>
          <p:cNvSpPr>
            <a:spLocks noGrp="1"/>
          </p:cNvSpPr>
          <p:nvPr>
            <p:ph idx="1"/>
          </p:nvPr>
        </p:nvSpPr>
        <p:spPr/>
        <p:txBody>
          <a:bodyPr>
            <a:normAutofit lnSpcReduction="10000"/>
          </a:bodyPr>
          <a:lstStyle/>
          <a:p>
            <a:r>
              <a:rPr lang="en-US" sz="2400" dirty="0">
                <a:latin typeface="Times New Roman" panose="02020603050405020304" pitchFamily="18" charset="0"/>
                <a:cs typeface="Times New Roman" panose="02020603050405020304" pitchFamily="18" charset="0"/>
              </a:rPr>
              <a:t>The joint commission healthcare organization uses quality standards to improve national patient safety. </a:t>
            </a:r>
          </a:p>
          <a:p>
            <a:r>
              <a:rPr lang="en-US" sz="2400" dirty="0">
                <a:latin typeface="Times New Roman" panose="02020603050405020304" pitchFamily="18" charset="0"/>
                <a:cs typeface="Times New Roman" panose="02020603050405020304" pitchFamily="18" charset="0"/>
              </a:rPr>
              <a:t>Centers for Medicare &amp; Medicaid Services uses quality Indicator to measure the level of care provided to patients </a:t>
            </a:r>
          </a:p>
          <a:p>
            <a:r>
              <a:rPr lang="en-US" sz="2400" dirty="0">
                <a:latin typeface="Times New Roman" panose="02020603050405020304" pitchFamily="18" charset="0"/>
                <a:cs typeface="Times New Roman" panose="02020603050405020304" pitchFamily="18" charset="0"/>
              </a:rPr>
              <a:t>National Quality Forum (NFQ) utilizes quality standards to validate new developments </a:t>
            </a:r>
          </a:p>
          <a:p>
            <a:r>
              <a:rPr lang="en-US" sz="2400" dirty="0">
                <a:latin typeface="Times New Roman" panose="02020603050405020304" pitchFamily="18" charset="0"/>
                <a:cs typeface="Times New Roman" panose="02020603050405020304" pitchFamily="18" charset="0"/>
              </a:rPr>
              <a:t>AHR Quality Indicators are used by the Agency for Healthcare Research and Quality to aid in providing acute care.  </a:t>
            </a:r>
          </a:p>
          <a:p>
            <a:r>
              <a:rPr lang="en-US" sz="2400" dirty="0">
                <a:latin typeface="Times New Roman" panose="02020603050405020304" pitchFamily="18" charset="0"/>
                <a:cs typeface="Times New Roman" panose="02020603050405020304" pitchFamily="18" charset="0"/>
              </a:rPr>
              <a:t> American Medical Association uses a quality standard to provide measures on patient care. </a:t>
            </a:r>
          </a:p>
          <a:p>
            <a:r>
              <a:rPr lang="en-US" sz="2400" dirty="0">
                <a:latin typeface="Times New Roman" panose="02020603050405020304" pitchFamily="18" charset="0"/>
                <a:cs typeface="Times New Roman" panose="02020603050405020304" pitchFamily="18" charset="0"/>
              </a:rPr>
              <a:t>National Committee for Quality Assurance (NCQA) utilizes a quality standard to provide comprehensive data and information to patients</a:t>
            </a:r>
          </a:p>
        </p:txBody>
      </p:sp>
    </p:spTree>
    <p:extLst>
      <p:ext uri="{BB962C8B-B14F-4D97-AF65-F5344CB8AC3E}">
        <p14:creationId xmlns:p14="http://schemas.microsoft.com/office/powerpoint/2010/main" val="153796850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dirty="0">
                <a:latin typeface="Times New Roman" panose="02020603050405020304" pitchFamily="18" charset="0"/>
                <a:cs typeface="Times New Roman" panose="02020603050405020304" pitchFamily="18" charset="0"/>
              </a:rPr>
              <a:t>Transformational improvement</a:t>
            </a:r>
            <a:r>
              <a:rPr lang="en-US" dirty="0"/>
              <a:t/>
            </a:r>
            <a:br>
              <a:rPr lang="en-US" dirty="0"/>
            </a:br>
            <a:endParaRPr lang="en-US" dirty="0"/>
          </a:p>
        </p:txBody>
      </p:sp>
      <p:sp>
        <p:nvSpPr>
          <p:cNvPr id="3" name="Content Placeholder 2"/>
          <p:cNvSpPr>
            <a:spLocks noGrp="1"/>
          </p:cNvSpPr>
          <p:nvPr>
            <p:ph idx="1"/>
          </p:nvPr>
        </p:nvSpPr>
        <p:spPr/>
        <p:txBody>
          <a:bodyPr>
            <a:normAutofit/>
          </a:bodyPr>
          <a:lstStyle/>
          <a:p>
            <a:r>
              <a:rPr lang="en-US" sz="2400" dirty="0">
                <a:latin typeface="Times New Roman" panose="02020603050405020304" pitchFamily="18" charset="0"/>
                <a:cs typeface="Times New Roman" panose="02020603050405020304" pitchFamily="18" charset="0"/>
              </a:rPr>
              <a:t>Attained by promoting the senior management</a:t>
            </a:r>
          </a:p>
          <a:p>
            <a:r>
              <a:rPr lang="en-US" sz="2400" dirty="0">
                <a:latin typeface="Times New Roman" panose="02020603050405020304" pitchFamily="18" charset="0"/>
                <a:cs typeface="Times New Roman" panose="02020603050405020304" pitchFamily="18" charset="0"/>
              </a:rPr>
              <a:t>Engaging clinical leaders directly </a:t>
            </a:r>
          </a:p>
          <a:p>
            <a:r>
              <a:rPr lang="en-US" sz="2400" dirty="0">
                <a:latin typeface="Times New Roman" panose="02020603050405020304" pitchFamily="18" charset="0"/>
                <a:cs typeface="Times New Roman" panose="02020603050405020304" pitchFamily="18" charset="0"/>
              </a:rPr>
              <a:t>Multidisciplinary team solution design </a:t>
            </a:r>
          </a:p>
          <a:p>
            <a:r>
              <a:rPr lang="en-US" sz="2400" dirty="0">
                <a:latin typeface="Times New Roman" panose="02020603050405020304" pitchFamily="18" charset="0"/>
                <a:cs typeface="Times New Roman" panose="02020603050405020304" pitchFamily="18" charset="0"/>
              </a:rPr>
              <a:t>Implementation of solutions </a:t>
            </a:r>
          </a:p>
          <a:p>
            <a:r>
              <a:rPr lang="en-US" sz="2400" dirty="0">
                <a:latin typeface="Times New Roman" panose="02020603050405020304" pitchFamily="18" charset="0"/>
                <a:cs typeface="Times New Roman" panose="02020603050405020304" pitchFamily="18" charset="0"/>
              </a:rPr>
              <a:t>Focusing on patient-centered service</a:t>
            </a:r>
          </a:p>
        </p:txBody>
      </p:sp>
    </p:spTree>
    <p:extLst>
      <p:ext uri="{BB962C8B-B14F-4D97-AF65-F5344CB8AC3E}">
        <p14:creationId xmlns:p14="http://schemas.microsoft.com/office/powerpoint/2010/main" val="345097132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3600" dirty="0" smtClean="0">
                <a:latin typeface="Times New Roman" panose="02020603050405020304" pitchFamily="18" charset="0"/>
                <a:cs typeface="Times New Roman" panose="02020603050405020304" pitchFamily="18" charset="0"/>
              </a:rPr>
              <a:t>References </a:t>
            </a:r>
            <a:endParaRPr lang="en-US" sz="3600"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p:txBody>
          <a:bodyPr/>
          <a:lstStyle/>
          <a:p>
            <a:r>
              <a:rPr lang="en-US" sz="2400" dirty="0" err="1">
                <a:latin typeface="Times New Roman" panose="02020603050405020304" pitchFamily="18" charset="0"/>
                <a:cs typeface="Times New Roman" panose="02020603050405020304" pitchFamily="18" charset="0"/>
              </a:rPr>
              <a:t>Weheba</a:t>
            </a:r>
            <a:r>
              <a:rPr lang="en-US" sz="2400" dirty="0">
                <a:latin typeface="Times New Roman" panose="02020603050405020304" pitchFamily="18" charset="0"/>
                <a:cs typeface="Times New Roman" panose="02020603050405020304" pitchFamily="18" charset="0"/>
              </a:rPr>
              <a:t>, G., Cure, L., &amp; Toy, S. (2018). Perceived dimensions of healthcare quality in published research. </a:t>
            </a:r>
            <a:r>
              <a:rPr lang="en-US" sz="2400" i="1" dirty="0">
                <a:latin typeface="Times New Roman" panose="02020603050405020304" pitchFamily="18" charset="0"/>
                <a:cs typeface="Times New Roman" panose="02020603050405020304" pitchFamily="18" charset="0"/>
              </a:rPr>
              <a:t>International Journal of Healthcare Management</a:t>
            </a:r>
            <a:r>
              <a:rPr lang="en-US" sz="2400" dirty="0">
                <a:latin typeface="Times New Roman" panose="02020603050405020304" pitchFamily="18" charset="0"/>
                <a:cs typeface="Times New Roman" panose="02020603050405020304" pitchFamily="18" charset="0"/>
              </a:rPr>
              <a:t>, 1-8.</a:t>
            </a:r>
            <a:endParaRPr lang="en-US" sz="2400" dirty="0" smtClean="0">
              <a:effectLst/>
              <a:latin typeface="Times New Roman" panose="02020603050405020304" pitchFamily="18" charset="0"/>
              <a:cs typeface="Times New Roman" panose="02020603050405020304" pitchFamily="18" charset="0"/>
            </a:endParaRPr>
          </a:p>
          <a:p>
            <a:r>
              <a:rPr lang="en-US" sz="2400" dirty="0" err="1" smtClean="0">
                <a:effectLst/>
                <a:latin typeface="Times New Roman" panose="02020603050405020304" pitchFamily="18" charset="0"/>
                <a:cs typeface="Times New Roman" panose="02020603050405020304" pitchFamily="18" charset="0"/>
              </a:rPr>
              <a:t>Talib</a:t>
            </a:r>
            <a:r>
              <a:rPr lang="en-US" sz="2400" dirty="0" smtClean="0">
                <a:effectLst/>
                <a:latin typeface="Times New Roman" panose="02020603050405020304" pitchFamily="18" charset="0"/>
                <a:cs typeface="Times New Roman" panose="02020603050405020304" pitchFamily="18" charset="0"/>
              </a:rPr>
              <a:t>, F., &amp; Rahman, Z. (2016). An interpretive structural modeling for sustainable healthcare quality dimensions in hospital services. </a:t>
            </a:r>
            <a:r>
              <a:rPr lang="en-US" sz="2400" i="1" dirty="0" err="1" smtClean="0">
                <a:effectLst/>
                <a:latin typeface="Times New Roman" panose="02020603050405020304" pitchFamily="18" charset="0"/>
                <a:cs typeface="Times New Roman" panose="02020603050405020304" pitchFamily="18" charset="0"/>
              </a:rPr>
              <a:t>Talib</a:t>
            </a:r>
            <a:r>
              <a:rPr lang="en-US" sz="2400" i="1" dirty="0" smtClean="0">
                <a:effectLst/>
                <a:latin typeface="Times New Roman" panose="02020603050405020304" pitchFamily="18" charset="0"/>
                <a:cs typeface="Times New Roman" panose="02020603050405020304" pitchFamily="18" charset="0"/>
              </a:rPr>
              <a:t>, F. and Rahman</a:t>
            </a:r>
            <a:r>
              <a:rPr lang="en-US" sz="2400" dirty="0" smtClean="0">
                <a:effectLst/>
                <a:latin typeface="Times New Roman" panose="02020603050405020304" pitchFamily="18" charset="0"/>
                <a:cs typeface="Times New Roman" panose="02020603050405020304" pitchFamily="18" charset="0"/>
              </a:rPr>
              <a:t>, (2015), 28-46.</a:t>
            </a:r>
          </a:p>
          <a:p>
            <a:pPr marL="0" indent="0">
              <a:buNone/>
            </a:pPr>
            <a:endParaRPr lang="en-US" sz="2400" dirty="0">
              <a:latin typeface="Times New Roman" panose="02020603050405020304" pitchFamily="18" charset="0"/>
              <a:cs typeface="Times New Roman" panose="02020603050405020304" pitchFamily="18" charset="0"/>
            </a:endParaRPr>
          </a:p>
          <a:p>
            <a:endParaRPr lang="en-US" dirty="0"/>
          </a:p>
        </p:txBody>
      </p:sp>
    </p:spTree>
    <p:extLst>
      <p:ext uri="{BB962C8B-B14F-4D97-AF65-F5344CB8AC3E}">
        <p14:creationId xmlns:p14="http://schemas.microsoft.com/office/powerpoint/2010/main" val="1995974340"/>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15</TotalTime>
  <Words>436</Words>
  <Application>Microsoft Office PowerPoint</Application>
  <PresentationFormat>Widescreen</PresentationFormat>
  <Paragraphs>35</Paragraphs>
  <Slides>5</Slides>
  <Notes>4</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5</vt:i4>
      </vt:variant>
    </vt:vector>
  </HeadingPairs>
  <TitlesOfParts>
    <vt:vector size="10" baseType="lpstr">
      <vt:lpstr>Arial</vt:lpstr>
      <vt:lpstr>Calibri</vt:lpstr>
      <vt:lpstr>Calibri Light</vt:lpstr>
      <vt:lpstr>Times New Roman</vt:lpstr>
      <vt:lpstr>Office Theme</vt:lpstr>
      <vt:lpstr>Performance Improvement </vt:lpstr>
      <vt:lpstr>Development of improvement  </vt:lpstr>
      <vt:lpstr>Metrics for measuring quality dimensions</vt:lpstr>
      <vt:lpstr>Transformational improvement </vt:lpstr>
      <vt:lpstr>References </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ELOHIM</dc:creator>
  <cp:lastModifiedBy>ELOHIM</cp:lastModifiedBy>
  <cp:revision>2</cp:revision>
  <dcterms:created xsi:type="dcterms:W3CDTF">2020-03-12T14:06:43Z</dcterms:created>
  <dcterms:modified xsi:type="dcterms:W3CDTF">2020-03-12T14:22:04Z</dcterms:modified>
</cp:coreProperties>
</file>